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60" r:id="rId2"/>
  </p:sldIdLst>
  <p:sldSz cx="14400213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7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CC00"/>
    <a:srgbClr val="E9F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2592" y="240"/>
      </p:cViewPr>
      <p:guideLst>
        <p:guide orient="horz" pos="4537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183DB-AAB4-49FF-BA19-B0A6CDD61EC7}" type="datetimeFigureOut">
              <a:rPr lang="es-CO" smtClean="0"/>
              <a:t>28/06/23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2566-B725-4622-892C-9D198263D3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433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7616" y="2828280"/>
            <a:ext cx="12074579" cy="16941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087616" y="8992815"/>
            <a:ext cx="12074579" cy="16941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87616" y="3117694"/>
            <a:ext cx="12074579" cy="576008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1393523" y="8623799"/>
            <a:ext cx="1440021" cy="1920028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2018" y="3007337"/>
            <a:ext cx="11772174" cy="6374494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88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3619" y="9216138"/>
            <a:ext cx="9320538" cy="2246433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 algn="ctr">
              <a:buNone/>
              <a:defRPr sz="2400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400"/>
            </a:lvl4pPr>
            <a:lvl5pPr marL="2438339" indent="0" algn="ctr">
              <a:buNone/>
              <a:defRPr sz="2400"/>
            </a:lvl5pPr>
            <a:lvl6pPr marL="3047924" indent="0" algn="ctr">
              <a:buNone/>
              <a:defRPr sz="2400"/>
            </a:lvl6pPr>
            <a:lvl7pPr marL="3657509" indent="0" algn="ctr">
              <a:buNone/>
              <a:defRPr sz="2400"/>
            </a:lvl7pPr>
            <a:lvl8pPr marL="4267093" indent="0" algn="ctr">
              <a:buNone/>
              <a:defRPr sz="2400"/>
            </a:lvl8pPr>
            <a:lvl9pPr marL="4876678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8485" y="8876133"/>
            <a:ext cx="1410101" cy="1344019"/>
          </a:xfrm>
        </p:spPr>
        <p:txBody>
          <a:bodyPr/>
          <a:lstStyle>
            <a:lvl1pPr>
              <a:defRPr sz="3733" b="1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456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320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1120018"/>
            <a:ext cx="3015045" cy="118401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020" y="1120018"/>
            <a:ext cx="8865131" cy="118401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5144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87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326640"/>
            <a:ext cx="14400213" cy="4073572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638" y="2572839"/>
            <a:ext cx="10962162" cy="739211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88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8038" y="10540956"/>
            <a:ext cx="10692158" cy="2240034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50155" y="13171398"/>
            <a:ext cx="3123246" cy="766679"/>
          </a:xfrm>
        </p:spPr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8039" y="13171398"/>
            <a:ext cx="7473711" cy="766679"/>
          </a:xfrm>
        </p:spPr>
        <p:txBody>
          <a:bodyPr/>
          <a:lstStyle/>
          <a:p>
            <a:endParaRPr lang="x-non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998222" y="5103747"/>
            <a:ext cx="1440021" cy="1920028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6474" y="5267495"/>
            <a:ext cx="1403524" cy="1512530"/>
          </a:xfrm>
        </p:spPr>
        <p:txBody>
          <a:bodyPr/>
          <a:lstStyle>
            <a:lvl1pPr>
              <a:defRPr sz="3733"/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145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0016" y="4608069"/>
            <a:ext cx="5760085" cy="8352125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6912" y="4608069"/>
            <a:ext cx="5760085" cy="8352125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059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016" y="4300867"/>
            <a:ext cx="5760085" cy="1344019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0016" y="5760085"/>
            <a:ext cx="5760085" cy="6912102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91912" y="4300867"/>
            <a:ext cx="5760085" cy="1344019"/>
          </a:xfrm>
        </p:spPr>
        <p:txBody>
          <a:bodyPr anchor="ctr">
            <a:normAutofit/>
          </a:bodyPr>
          <a:lstStyle>
            <a:lvl1pPr marL="0" indent="0">
              <a:buNone/>
              <a:defRPr sz="2667" b="1">
                <a:solidFill>
                  <a:schemeClr val="accent2">
                    <a:lumMod val="75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91912" y="5760085"/>
            <a:ext cx="5760085" cy="6912102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1683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988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41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807716" y="5"/>
            <a:ext cx="4592500" cy="144002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8149" y="1440023"/>
            <a:ext cx="3780056" cy="3648053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015" y="1440020"/>
            <a:ext cx="7927317" cy="10540956"/>
          </a:xfrm>
        </p:spPr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8149" y="5088076"/>
            <a:ext cx="3780056" cy="691210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3421717" y="13134595"/>
            <a:ext cx="619209" cy="82561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4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807716" y="5"/>
            <a:ext cx="4592500" cy="1440021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8149" y="1440023"/>
            <a:ext cx="3780056" cy="3648053"/>
          </a:xfrm>
        </p:spPr>
        <p:txBody>
          <a:bodyPr anchor="b">
            <a:normAutofit/>
          </a:bodyPr>
          <a:lstStyle>
            <a:lvl1pPr>
              <a:defRPr sz="3733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9807712" cy="14400213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8149" y="5088076"/>
            <a:ext cx="3780056" cy="691210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333"/>
              </a:spcBef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grpSp>
        <p:nvGrpSpPr>
          <p:cNvPr id="12" name="Group 11"/>
          <p:cNvGrpSpPr/>
          <p:nvPr/>
        </p:nvGrpSpPr>
        <p:grpSpPr>
          <a:xfrm>
            <a:off x="13421717" y="13134595"/>
            <a:ext cx="619209" cy="82561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699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3421717" y="13134595"/>
            <a:ext cx="619209" cy="82561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0016" y="1017618"/>
            <a:ext cx="12240181" cy="3379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016" y="4454467"/>
            <a:ext cx="12240181" cy="8505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36940" y="13171398"/>
            <a:ext cx="3866457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41B2E053-CC2E-4F94-B7FD-06CA5980F549}" type="datetimeFigureOut">
              <a:rPr lang="x-none" smtClean="0"/>
              <a:t>28/06/23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0016" y="13171398"/>
            <a:ext cx="7473711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59798" y="13171398"/>
            <a:ext cx="756011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67" b="1" spc="-93" baseline="0">
                <a:solidFill>
                  <a:srgbClr val="FFFFFF"/>
                </a:solidFill>
                <a:latin typeface="+mj-lt"/>
              </a:defRPr>
            </a:lvl1pPr>
          </a:lstStyle>
          <a:p>
            <a:fld id="{4AD2936E-5B3E-4436-B8EA-E693EE457F47}" type="slidenum">
              <a:rPr lang="x-none" smtClean="0"/>
              <a:t>‹Nº›</a:t>
            </a:fld>
            <a:endParaRPr lang="x-none"/>
          </a:p>
        </p:txBody>
      </p:sp>
      <p:pic>
        <p:nvPicPr>
          <p:cNvPr id="10" name="Google Shape;272;p50">
            <a:extLst>
              <a:ext uri="{FF2B5EF4-FFF2-40B4-BE49-F238E27FC236}">
                <a16:creationId xmlns:a16="http://schemas.microsoft.com/office/drawing/2014/main" id="{71DD233B-67FD-C3D2-8744-49CBE331960D}"/>
              </a:ext>
            </a:extLst>
          </p:cNvPr>
          <p:cNvPicPr preferRelativeResize="0"/>
          <p:nvPr userDrawn="1"/>
        </p:nvPicPr>
        <p:blipFill rotWithShape="1"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"/>
          <a:stretch/>
        </p:blipFill>
        <p:spPr>
          <a:xfrm>
            <a:off x="-37567" y="-123301"/>
            <a:ext cx="14437780" cy="14523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8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600" b="1" kern="1200" cap="none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243834" indent="-243834" algn="l" defTabSz="1219170" rtl="0" eaLnBrk="1" latinLnBrk="0" hangingPunct="1">
        <a:lnSpc>
          <a:spcPct val="90000"/>
        </a:lnSpc>
        <a:spcBef>
          <a:spcPts val="1600"/>
        </a:spcBef>
        <a:buClr>
          <a:schemeClr val="accent2"/>
        </a:buClr>
        <a:buSzPct val="85000"/>
        <a:buFont typeface="Wingdings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533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341086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1706837" indent="-243834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13328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253327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293326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333250" indent="-304792" algn="l" defTabSz="1219170" rtl="0" eaLnBrk="1" latinLnBrk="0" hangingPunct="1">
        <a:lnSpc>
          <a:spcPct val="90000"/>
        </a:lnSpc>
        <a:spcBef>
          <a:spcPts val="533"/>
        </a:spcBef>
        <a:spcAft>
          <a:spcPts val="267"/>
        </a:spcAft>
        <a:buClr>
          <a:schemeClr val="accent2"/>
        </a:buClr>
        <a:buSzPct val="85000"/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EC8AAA4-44C2-FD7E-C305-B0ED2FF6C7D8}"/>
              </a:ext>
            </a:extLst>
          </p:cNvPr>
          <p:cNvSpPr/>
          <p:nvPr/>
        </p:nvSpPr>
        <p:spPr>
          <a:xfrm>
            <a:off x="0" y="-1469645"/>
            <a:ext cx="14400213" cy="154538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5989" y="-543006"/>
            <a:ext cx="7957080" cy="760623"/>
          </a:xfrm>
        </p:spPr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FICHA OPORTUNIDADES DE MEJORA</a:t>
            </a:r>
            <a:endParaRPr lang="es-CO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852026" y="7752216"/>
            <a:ext cx="2060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LÍNEAS DE TRABAJO</a:t>
            </a:r>
          </a:p>
        </p:txBody>
      </p:sp>
      <p:sp>
        <p:nvSpPr>
          <p:cNvPr id="11" name="AutoShape 8" descr="Campaña: El cuidado del agua - Posts | Facebook"/>
          <p:cNvSpPr>
            <a:spLocks noChangeAspect="1" noChangeArrowheads="1"/>
          </p:cNvSpPr>
          <p:nvPr/>
        </p:nvSpPr>
        <p:spPr bwMode="auto">
          <a:xfrm>
            <a:off x="1259681" y="36266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ángulo 14"/>
          <p:cNvSpPr/>
          <p:nvPr/>
        </p:nvSpPr>
        <p:spPr>
          <a:xfrm>
            <a:off x="5060792" y="6387910"/>
            <a:ext cx="8708996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RESULTADOS ESPERADOS </a:t>
            </a:r>
          </a:p>
          <a:p>
            <a:pPr algn="just"/>
            <a:endParaRPr lang="en-U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energéticos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Ahorros económicos 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Reducción de huella de carbono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060793" y="4225939"/>
            <a:ext cx="8708995" cy="20313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DESCRIPCIÓN </a:t>
            </a:r>
          </a:p>
          <a:p>
            <a:pPr algn="ctr"/>
            <a:endParaRPr lang="es-ES" sz="1400" b="1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Descripción técnica  de proyecto  de acuerdo a  las actividades que se desarrollaran con el presupuesto asignado.  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 el proyecto es  fotovoltaico recuerde incluir Potencia instalada del sistema total, tipo, potencia y número de  paneles, producción de energía y área disponible.</a:t>
            </a:r>
          </a:p>
          <a:p>
            <a:pPr algn="just"/>
            <a:r>
              <a:rPr lang="es-MX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  el proyecto es de eficiencia energética, recuerde  incluir descripción de la tecnología actual  y la tecnología  a  implementar ,  proceso donde se implementará, porcentaje de eficiencias , entre otros.</a:t>
            </a:r>
          </a:p>
          <a:p>
            <a:pPr algn="just"/>
            <a:endParaRPr lang="es-MX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034303" y="7512604"/>
            <a:ext cx="3695626" cy="26776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adroTexto 18"/>
          <p:cNvSpPr txBox="1"/>
          <p:nvPr/>
        </p:nvSpPr>
        <p:spPr>
          <a:xfrm>
            <a:off x="1578945" y="1086486"/>
            <a:ext cx="2901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Arial" charset="0"/>
                <a:ea typeface="Arial" charset="0"/>
                <a:cs typeface="Arial" charset="0"/>
              </a:rPr>
              <a:t>ESPACIO PARA LOGO Y NOMBRE DE LA ORGANIZACIÓN</a:t>
            </a:r>
            <a:endParaRPr lang="es-CO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Gráfico 4">
            <a:extLst>
              <a:ext uri="{FF2B5EF4-FFF2-40B4-BE49-F238E27FC236}">
                <a16:creationId xmlns:a16="http://schemas.microsoft.com/office/drawing/2014/main" id="{39644C18-97CA-45FC-8C13-934576856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59352" y="12630097"/>
            <a:ext cx="3113717" cy="64656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990601" y="651459"/>
            <a:ext cx="3755986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/>
          <p:cNvSpPr txBox="1"/>
          <p:nvPr/>
        </p:nvSpPr>
        <p:spPr>
          <a:xfrm>
            <a:off x="1034303" y="2661991"/>
            <a:ext cx="3712283" cy="18158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NOMBRE DE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AC4CF59-E8E6-5DB0-F9F8-5438BE948435}"/>
              </a:ext>
            </a:extLst>
          </p:cNvPr>
          <p:cNvSpPr txBox="1"/>
          <p:nvPr/>
        </p:nvSpPr>
        <p:spPr>
          <a:xfrm>
            <a:off x="1311816" y="8403528"/>
            <a:ext cx="34181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1. FNCER</a:t>
            </a: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2. Buenas prácticas operacionales</a:t>
            </a: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3. Reconversión tecnológica</a:t>
            </a:r>
          </a:p>
          <a:p>
            <a:pPr algn="just"/>
            <a:endParaRPr lang="es-MX" sz="1400" b="1" dirty="0">
              <a:latin typeface="Arial" charset="0"/>
              <a:cs typeface="Arial" charset="0"/>
            </a:endParaRPr>
          </a:p>
          <a:p>
            <a:pPr algn="just"/>
            <a:r>
              <a:rPr lang="es-MX" sz="1400" b="1" dirty="0">
                <a:latin typeface="Arial" charset="0"/>
                <a:cs typeface="Arial" charset="0"/>
              </a:rPr>
              <a:t>(señalar la línea del proyecto ) </a:t>
            </a:r>
            <a:endParaRPr lang="es-CO" sz="1400" b="1" dirty="0">
              <a:latin typeface="Arial" charset="0"/>
              <a:cs typeface="Arial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6ECEDE7-FE03-5B31-A818-E6C6A8E17D14}"/>
              </a:ext>
            </a:extLst>
          </p:cNvPr>
          <p:cNvSpPr txBox="1"/>
          <p:nvPr/>
        </p:nvSpPr>
        <p:spPr>
          <a:xfrm>
            <a:off x="5060792" y="628759"/>
            <a:ext cx="8708996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INFORMACIÓN GENERAL  DE LA ORGANIZACIÓN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D3F166C-472C-FE50-13F8-593BC39FD62C}"/>
              </a:ext>
            </a:extLst>
          </p:cNvPr>
          <p:cNvSpPr txBox="1"/>
          <p:nvPr/>
        </p:nvSpPr>
        <p:spPr>
          <a:xfrm>
            <a:off x="5060795" y="2435264"/>
            <a:ext cx="8708993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OBJETIVO  DE PROYECTO</a:t>
            </a:r>
          </a:p>
          <a:p>
            <a:pPr algn="ctr"/>
            <a:endParaRPr lang="es-MX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Propósito de carácter global que se persigue con la ejecución del proyecto: </a:t>
            </a:r>
            <a:b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Se recomienda  que el  objetivo, lleve una Acción (ej.: implementar – reducir –optimizar-realizar  – Etc.), un objeto, (</a:t>
            </a:r>
            <a:r>
              <a:rPr lang="es-MX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Ej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: la </a:t>
            </a:r>
            <a:r>
              <a:rPr lang="es-MX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zoonificación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– La tecnología – la planta de generación  – La reconversión, Etc.), y una ubicación (</a:t>
            </a:r>
            <a:r>
              <a:rPr lang="es-MX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Ej</a:t>
            </a:r>
            <a:r>
              <a:rPr lang="es-MX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: el proceso de...-en la maquina...en el área ...) Estas tres descripciones constituyen en su conjunto el objetivo  del proyecto. </a:t>
            </a:r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33D9D17-F4D4-8AE1-2A3C-7ABA5B58F8B3}"/>
              </a:ext>
            </a:extLst>
          </p:cNvPr>
          <p:cNvSpPr txBox="1"/>
          <p:nvPr/>
        </p:nvSpPr>
        <p:spPr>
          <a:xfrm>
            <a:off x="1050964" y="10468319"/>
            <a:ext cx="3678965" cy="18158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COSTO DE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Primer acercamiento al costo estimado del proyecto.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object 30">
            <a:extLst>
              <a:ext uri="{FF2B5EF4-FFF2-40B4-BE49-F238E27FC236}">
                <a16:creationId xmlns:a16="http://schemas.microsoft.com/office/drawing/2014/main" id="{F110972A-76F6-1D8D-5508-A5530C57C96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60605" y="-455301"/>
            <a:ext cx="3141646" cy="883573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1034302" y="4759708"/>
            <a:ext cx="3712283" cy="24622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ESTADO</a:t>
            </a:r>
          </a:p>
          <a:p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Perfilamiento. </a:t>
            </a:r>
          </a:p>
          <a:p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Evaluación técnico financiera. Implementación.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(Señalar el estado del proyecto)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ECEDE7-FE03-5B31-A818-E6C6A8E17D14}"/>
              </a:ext>
            </a:extLst>
          </p:cNvPr>
          <p:cNvSpPr txBox="1"/>
          <p:nvPr/>
        </p:nvSpPr>
        <p:spPr>
          <a:xfrm>
            <a:off x="5060792" y="8159914"/>
            <a:ext cx="8708996" cy="418576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REGISTRO FOTOGRÁFICO DEL PROYECTO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s-ES" sz="1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694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Letras en madera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Letras en madera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Letras en madera</Template>
  <TotalTime>3032</TotalTime>
  <Words>256</Words>
  <Application>Microsoft Macintosh PowerPoint</Application>
  <PresentationFormat>Personalizado</PresentationFormat>
  <Paragraphs>63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Calibri</vt:lpstr>
      <vt:lpstr>Century Gothic</vt:lpstr>
      <vt:lpstr>Wingdings</vt:lpstr>
      <vt:lpstr>Letras en madera</vt:lpstr>
      <vt:lpstr> FICHA OPORTUNIDADES DE MEJORA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</dc:creator>
  <cp:lastModifiedBy>Microsoft Office User</cp:lastModifiedBy>
  <cp:revision>303</cp:revision>
  <dcterms:created xsi:type="dcterms:W3CDTF">2020-09-03T19:00:13Z</dcterms:created>
  <dcterms:modified xsi:type="dcterms:W3CDTF">2023-06-28T21:35:41Z</dcterms:modified>
</cp:coreProperties>
</file>